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88EB38-3929-40D8-8EB1-E81034107DBC}" type="datetime1">
              <a:rPr lang="de-DE" smtClean="0"/>
              <a:t>08.09.2023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2101D-B50E-458E-ABDA-B87297F2FFC1}" type="datetime1">
              <a:rPr lang="de-DE" smtClean="0"/>
              <a:pPr/>
              <a:t>08.09.2023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8694B74-0CD8-410C-A2C9-75DC6C52F4C4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grpSp>
        <p:nvGrpSpPr>
          <p:cNvPr id="7" name="Gruppieren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ihand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ihand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B9D545-1E24-4D69-A8F9-AA67834096FC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441BA0-827F-445D-AB81-11180B919368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14824B-A620-4C5A-A313-181CB9A3B07D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4451621-9E6B-4EAC-855B-A611A5ECB874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7" name="Freihandform 6" title="Zuschnittsmark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9495A1-330A-450F-89BB-D9AEBACADB0F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F3B82-59C5-458A-AB4E-B760F32EC76C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1DFD56-5635-4623-B05D-AF51289251D9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24208C-4EF1-4BCD-BC67-1FB55299FC47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 title="Hintergrundform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04AA183-3CD3-49AE-9405-4DDB6E6EFB72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9" name="Rechteck 8" title="Trennleist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 title="Hintergrundform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77D39F9-DA61-4DF4-AD94-44A012BC0994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9" name="Rechteck 8" title="Trennleist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2D201E21-66C9-4BAD-8CBB-E7A91F998552}" type="datetime1">
              <a:rPr lang="de-DE" noProof="0" smtClean="0"/>
              <a:t>08.09.2023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  <p:sp>
        <p:nvSpPr>
          <p:cNvPr id="9" name="Rechteck 8" title="Randleist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hteck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23" name="Bild 22" descr="Extreme Nahaufnahme von Liniendiagramm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ihandform: Form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r>
              <a:rPr lang="de-DE" sz="4400" b="1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</a:rPr>
              <a:t>UML-Diagramme</a:t>
            </a:r>
            <a:endParaRPr lang="de-DE" sz="4400" dirty="0">
              <a:solidFill>
                <a:schemeClr val="bg1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82690EE-C6F7-4BB1-B5F9-B43C2A128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1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E53FA06A-18E3-4D5D-B2DE-661DE8320CD7}"/>
              </a:ext>
            </a:extLst>
          </p:cNvPr>
          <p:cNvSpPr txBox="1"/>
          <p:nvPr/>
        </p:nvSpPr>
        <p:spPr>
          <a:xfrm>
            <a:off x="869950" y="266700"/>
            <a:ext cx="104521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Quellen:</a:t>
            </a:r>
          </a:p>
          <a:p>
            <a:endParaRPr lang="de-DE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https://de.wikipedia.org/wiki/Aktivit%C3%A4tsdiagramm</a:t>
            </a:r>
          </a:p>
          <a:p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https://www.sparxsystems.de/ressourcen/literatur/leseprobe-zu-projektabwicklung-mit-uml-und-enterprise-architect/sequenzdiagramm-sequence-diagram</a:t>
            </a:r>
          </a:p>
          <a:p>
            <a:endParaRPr lang="de-DE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https://de.wikipedia.org/wiki/Unified_Modeling_Language</a:t>
            </a:r>
          </a:p>
          <a:p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Alle Links wurden zuletzt am 05.09.2023 geöffnet.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2D3EA93A-F995-4A1E-99EA-96D46AB0E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10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14056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1C47C-8361-4A71-8BA1-E7492DE7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Geschichte  vom UML</a:t>
            </a:r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1855CF-E36F-4871-912B-873587677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UML wurde in den 1990er Jahren von drei Softwareentwicklern konzipiert: 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Grady </a:t>
            </a:r>
            <a:r>
              <a:rPr lang="de-D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Brooch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Ivar Jacobson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James </a:t>
            </a:r>
            <a:r>
              <a:rPr lang="de-DE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Rumbaugh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Sie wollten damit eine weniger chaotische Möglichkeit schaffen, die zunehmend komplexe Softwareentwicklung zu modellieren und dabei die Methodik vom Prozess zu trennen.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Heute ist UML die Standardnotation für Entwickler, Projektmanager, Geschäftsinhaber, Technikunternehmer und Fachkräfte aus allen Branchen. </a:t>
            </a:r>
            <a:endParaRPr lang="de-DE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546940-1CEB-4D07-B51C-9C3789570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2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63298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D47078-46EC-4B5C-A36B-C6439D727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Welche Vorteile hat UML? </a:t>
            </a:r>
            <a:b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06AD6C-B699-4CC8-B53F-3178369CB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55800"/>
            <a:ext cx="9601200" cy="4216400"/>
          </a:xfrm>
        </p:spPr>
        <p:txBody>
          <a:bodyPr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Vereinfacht Komplexitäten 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Hält Kommunikationswege offen und einfach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Automatisiert die Produktion von Software und Prozessen  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Erhöht die Qualität der Arbeit 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Senkt Kosten und beschleunigt die Markteinführung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Einfache Fehlerbehebung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Ausgezeichnetes Dokumentationswerkzeug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Hohe Anpassungsfähigkeit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8ADDABF-66DD-46E8-BB0E-B38CBE3B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3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50149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CAC147-32B9-444B-B9E9-E559E3154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Welche Nachteile hat UML? </a:t>
            </a:r>
            <a:br>
              <a:rPr lang="de-DE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9A1C26-1C76-4095-8F5A-C028CCB6F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Oftmalige Aktualisierungen der Diagramme ist notwendig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gibt keinen Standard für die UML Diagramme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Diese Diagramme werden in der Regel nicht zur Entwicklung von Software verwendet. Daher fehlt den Diagrammen der produktive Wert für die Entwicklung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Hohe Komplexität der Sprache führt zu Schwierigkeiten bei der Benutzung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Für kleine Projekte oft zu komplex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Es kann durch zu komplexe Diagramme zu Missverständnissen kommen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de-DE" sz="2000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0F0530A-8B20-4099-B057-77FD1579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4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5637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235E21-5759-41A5-B73F-0373E1987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Die Arten von UML-Diagrammen  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751AC1-2917-4482-921D-99A607B37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17700"/>
            <a:ext cx="10096500" cy="394970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Es gibt zwei hauptsächliche Arten von UML-Diagrammen: 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Strukturdiagramme</a:t>
            </a: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und </a:t>
            </a:r>
            <a:r>
              <a:rPr lang="de-DE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Verhaltensdiagramme </a:t>
            </a:r>
            <a:r>
              <a:rPr lang="de-DE" b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</a:t>
            </a: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Diese Variationen sollen die zahlreichen Arten von Szenarien und Diagrammen repräsentieren, die unterschiedliche Menschen verwenden. </a:t>
            </a:r>
          </a:p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de-DE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Jedes Layout erfordert also einen anderen Fokus und ein anderes Detailniveau. 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UML soll Diagramme so visuell darstellen, dass sie für jedermann leicht verständlich</a:t>
            </a:r>
          </a:p>
          <a:p>
            <a:pPr marL="0" indent="0">
              <a:lnSpc>
                <a:spcPct val="110000"/>
              </a:lnSpc>
              <a:spcBef>
                <a:spcPts val="600"/>
              </a:spcBef>
              <a:buNone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</a:t>
            </a: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sind.  </a:t>
            </a:r>
            <a:endParaRPr lang="de-DE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C2CA87C-C173-43F3-980F-B12E47E59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5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99944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D9995D-FBBC-4E47-9370-41CC19CB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Diagrammarten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04842D-3310-4E77-A9D5-F69EDD055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94389"/>
            <a:ext cx="4724400" cy="3581399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de-DE" sz="2400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Strukturendigramme</a:t>
            </a:r>
            <a:r>
              <a:rPr lang="de-DE" sz="2400" b="1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de-DE" sz="2600" b="1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dirty="0">
                <a:solidFill>
                  <a:schemeClr val="tx1"/>
                </a:solidFill>
                <a:latin typeface="Arial" panose="020B0604020202020204" pitchFamily="34" charset="0"/>
              </a:rPr>
              <a:t>Klassendiagramm</a:t>
            </a:r>
            <a:endParaRPr lang="de-DE" sz="19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Kompositionsstrukturdiagramm</a:t>
            </a: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de-DE" sz="1900" dirty="0">
                <a:solidFill>
                  <a:schemeClr val="tx1"/>
                </a:solidFill>
                <a:latin typeface="Arial" panose="020B0604020202020204" pitchFamily="34" charset="0"/>
              </a:rPr>
              <a:t>      </a:t>
            </a: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(auch: Montagediagramm)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Komponentendiagramm</a:t>
            </a:r>
            <a:endParaRPr lang="de-DE" sz="19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Verteilungsdiagramm</a:t>
            </a:r>
            <a:endParaRPr lang="de-DE" sz="19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Objektdiagramm</a:t>
            </a:r>
            <a:endParaRPr lang="de-DE" sz="19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Paketdiagramm</a:t>
            </a: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9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 </a:t>
            </a:r>
            <a:r>
              <a:rPr lang="de-DE" sz="19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Profildiagramm</a:t>
            </a:r>
            <a:endParaRPr lang="de-DE" sz="19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79305FF-887D-4C59-998F-6540F655D3F1}"/>
              </a:ext>
            </a:extLst>
          </p:cNvPr>
          <p:cNvSpPr txBox="1"/>
          <p:nvPr/>
        </p:nvSpPr>
        <p:spPr>
          <a:xfrm>
            <a:off x="6096000" y="2294389"/>
            <a:ext cx="5722691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b="1" dirty="0">
                <a:latin typeface="Arial" panose="020B0604020202020204" pitchFamily="34" charset="0"/>
                <a:cs typeface="Arial" panose="020B0604020202020204" pitchFamily="34" charset="0"/>
              </a:rPr>
              <a:t>Verhaltensdiagramme: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Aktivitätsdiagramm</a:t>
            </a:r>
            <a:endParaRPr lang="de-DE" b="0" i="0" dirty="0">
              <a:effectLst/>
              <a:latin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Anwendungsfalldiagramm</a:t>
            </a:r>
          </a:p>
          <a:p>
            <a:pPr algn="l">
              <a:lnSpc>
                <a:spcPct val="150000"/>
              </a:lnSpc>
            </a:pPr>
            <a:r>
              <a:rPr lang="de-DE" b="0" i="0" dirty="0">
                <a:effectLst/>
                <a:latin typeface="Arial" panose="020B0604020202020204" pitchFamily="34" charset="0"/>
              </a:rPr>
              <a:t>     (auch: Use-Case o. Nutzfalldiagramm genannt)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Interaktionsübersichtsdiagramm</a:t>
            </a:r>
            <a:endParaRPr lang="de-DE" b="0" i="0" dirty="0">
              <a:effectLst/>
              <a:latin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Kommunikationsdiagramm</a:t>
            </a:r>
            <a:endParaRPr lang="de-DE" b="0" i="0" dirty="0">
              <a:effectLst/>
              <a:latin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Sequenzdiagramm</a:t>
            </a:r>
            <a:endParaRPr lang="de-DE" b="0" i="0" dirty="0">
              <a:effectLst/>
              <a:latin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Zeitverlaufsdiagramm</a:t>
            </a:r>
            <a:r>
              <a:rPr lang="de-DE" b="0" i="0" dirty="0">
                <a:effectLst/>
                <a:latin typeface="Arial" panose="020B0604020202020204" pitchFamily="34" charset="0"/>
              </a:rPr>
              <a:t> und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dirty="0">
                <a:effectLst/>
                <a:latin typeface="Arial" panose="020B0604020202020204" pitchFamily="34" charset="0"/>
              </a:rPr>
              <a:t>das </a:t>
            </a:r>
            <a:r>
              <a:rPr lang="de-DE" b="0" i="0" u="none" strike="noStrike" dirty="0">
                <a:effectLst/>
                <a:latin typeface="Arial" panose="020B0604020202020204" pitchFamily="34" charset="0"/>
              </a:rPr>
              <a:t>Zustandsdiagramm</a:t>
            </a:r>
            <a:r>
              <a:rPr lang="de-DE" b="0" i="0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de-DE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9380EC-8486-4FC5-A27C-49FFBB1A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6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424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F25F9-21F3-4C4D-A4F5-C0E946A8D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Sequenzdiagramm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F7A8A8-5A05-4942-95AB-AFC3B5116C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0" y="1701800"/>
            <a:ext cx="9237132" cy="452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1791BA-ECC2-4A13-B43D-B83D76CA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087647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DA4C4-A303-4357-8C35-FB4A611F9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Aktivitätsdiagramm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CDC9FFD3-D788-4A58-9532-31BFF583D9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00" y="1968500"/>
            <a:ext cx="8724900" cy="389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6B981C-9E16-4EDE-B8EC-FA1C9EE6D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8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74488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976C64-B151-405D-AC55-057735B7A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175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Klassendiagramm</a:t>
            </a:r>
          </a:p>
        </p:txBody>
      </p:sp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D78D4CDD-05EF-411B-8F78-CBC9EA2D73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97536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B96ABBE-3E67-40BA-BD9E-D503DE601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9</a:t>
            </a:fld>
            <a:endParaRPr lang="de-DE" noProof="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787E436-E82D-4B4F-ADC3-1791E01DDF94}"/>
              </a:ext>
            </a:extLst>
          </p:cNvPr>
          <p:cNvSpPr txBox="1"/>
          <p:nvPr/>
        </p:nvSpPr>
        <p:spPr>
          <a:xfrm>
            <a:off x="1016000" y="1152088"/>
            <a:ext cx="45974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Oberste Rubrik: Klassenname</a:t>
            </a:r>
          </a:p>
          <a:p>
            <a:r>
              <a:rPr lang="de-DE" sz="1100" dirty="0"/>
              <a:t>Mittlere Rubrik: Klassenattribute</a:t>
            </a:r>
          </a:p>
          <a:p>
            <a:r>
              <a:rPr lang="de-DE" sz="1100" dirty="0"/>
              <a:t>Untere Rubrik: Klassenmethode oder -operationen</a:t>
            </a:r>
          </a:p>
        </p:txBody>
      </p:sp>
    </p:spTree>
    <p:extLst>
      <p:ext uri="{BB962C8B-B14F-4D97-AF65-F5344CB8AC3E}">
        <p14:creationId xmlns:p14="http://schemas.microsoft.com/office/powerpoint/2010/main" val="1381288430"/>
      </p:ext>
    </p:extLst>
  </p:cSld>
  <p:clrMapOvr>
    <a:masterClrMapping/>
  </p:clrMapOvr>
</p:sld>
</file>

<file path=ppt/theme/theme1.xml><?xml version="1.0" encoding="utf-8"?>
<a:theme xmlns:a="http://schemas.openxmlformats.org/drawingml/2006/main" name="Zuschneiden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28_TF34357615.potx" id="{B5C8AE21-6CEC-47D7-B55C-0F3A848F0777}" vid="{5BD646CC-E45B-45C3-9825-0B3B35DC4F2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033DEB03B7FC84295A6343ED3D94313" ma:contentTypeVersion="11" ma:contentTypeDescription="Ein neues Dokument erstellen." ma:contentTypeScope="" ma:versionID="e5d8e4da8c25dcf6ebf2dcd4160320b6">
  <xsd:schema xmlns:xsd="http://www.w3.org/2001/XMLSchema" xmlns:xs="http://www.w3.org/2001/XMLSchema" xmlns:p="http://schemas.microsoft.com/office/2006/metadata/properties" xmlns:ns2="6f9fc43e-dc08-416c-ba7b-56d0a0e21260" xmlns:ns3="4deee408-f0b9-4f21-9bc6-00d984c1b104" targetNamespace="http://schemas.microsoft.com/office/2006/metadata/properties" ma:root="true" ma:fieldsID="c6ebaf734d4b52fdf3486c65fa13b478" ns2:_="" ns3:_="">
    <xsd:import namespace="6f9fc43e-dc08-416c-ba7b-56d0a0e21260"/>
    <xsd:import namespace="4deee408-f0b9-4f21-9bc6-00d984c1b1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9fc43e-dc08-416c-ba7b-56d0a0e212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Bildmarkierungen" ma:readOnly="false" ma:fieldId="{5cf76f15-5ced-4ddc-b409-7134ff3c332f}" ma:taxonomyMulti="true" ma:sspId="8af48a06-ed4b-42ab-a976-5013053131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eee408-f0b9-4f21-9bc6-00d984c1b104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e486c6c7-7197-4a52-bcc3-c473e2d02400}" ma:internalName="TaxCatchAll" ma:showField="CatchAllData" ma:web="4deee408-f0b9-4f21-9bc6-00d984c1b1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deee408-f0b9-4f21-9bc6-00d984c1b104" xsi:nil="true"/>
    <lcf76f155ced4ddcb4097134ff3c332f xmlns="6f9fc43e-dc08-416c-ba7b-56d0a0e2126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612560E-C992-4659-B318-92FCFFBF0C8E}"/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 „Ernte“</Template>
  <TotalTime>0</TotalTime>
  <Words>369</Words>
  <Application>Microsoft Office PowerPoint</Application>
  <PresentationFormat>Breitbild</PresentationFormat>
  <Paragraphs>78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Franklin Gothic Book</vt:lpstr>
      <vt:lpstr>Segoe UI</vt:lpstr>
      <vt:lpstr>Symbol</vt:lpstr>
      <vt:lpstr>Zuschneiden</vt:lpstr>
      <vt:lpstr>UML-Diagramme</vt:lpstr>
      <vt:lpstr>Geschichte  vom UML</vt:lpstr>
      <vt:lpstr>Welche Vorteile hat UML?  </vt:lpstr>
      <vt:lpstr>Welche Nachteile hat UML?  </vt:lpstr>
      <vt:lpstr>Die Arten von UML-Diagrammen  </vt:lpstr>
      <vt:lpstr>Diagrammarten</vt:lpstr>
      <vt:lpstr>Sequenzdiagramm</vt:lpstr>
      <vt:lpstr>Aktivitätsdiagramm</vt:lpstr>
      <vt:lpstr>Klassendiagramm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UML-Diagramme</dc:title>
  <dc:creator>Kevin Büscher</dc:creator>
  <cp:lastModifiedBy>Kevin Büscher</cp:lastModifiedBy>
  <cp:revision>17</cp:revision>
  <dcterms:created xsi:type="dcterms:W3CDTF">2023-09-08T07:27:30Z</dcterms:created>
  <dcterms:modified xsi:type="dcterms:W3CDTF">2023-09-08T09:27:50Z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